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73" r:id="rId6"/>
    <p:sldId id="294" r:id="rId7"/>
    <p:sldId id="258" r:id="rId8"/>
    <p:sldId id="295" r:id="rId9"/>
    <p:sldId id="296" r:id="rId10"/>
    <p:sldId id="301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478F"/>
    <a:srgbClr val="DF5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925" autoAdjust="0"/>
  </p:normalViewPr>
  <p:slideViewPr>
    <p:cSldViewPr snapToGrid="0" showGuides="1">
      <p:cViewPr varScale="1">
        <p:scale>
          <a:sx n="90" d="100"/>
          <a:sy n="90" d="100"/>
        </p:scale>
        <p:origin x="232" y="2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8A2B54-6606-476A-9C22-384023786D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7540C-0238-45C4-ABD0-A50CF6A0F0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CDEED-1B45-4D36-92C3-BD3BE56809F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audio" Target="../media/media1.mp3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12.xml"/><Relationship Id="rId12" Type="http://schemas.openxmlformats.org/officeDocument/2006/relationships/image" Target="../media/image2.png"/><Relationship Id="rId11" Type="http://schemas.openxmlformats.org/officeDocument/2006/relationships/tags" Target="../tags/tag8.xml"/><Relationship Id="rId10" Type="http://schemas.microsoft.com/office/2007/relationships/media" Target="../media/media1.mp3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7.emf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A_矩形 41"/>
          <p:cNvSpPr/>
          <p:nvPr>
            <p:custDataLst>
              <p:tags r:id="rId2"/>
            </p:custDataLst>
          </p:nvPr>
        </p:nvSpPr>
        <p:spPr>
          <a:xfrm rot="13500000">
            <a:off x="8414767" y="4891980"/>
            <a:ext cx="1489274" cy="1489277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PA_矩形 42"/>
          <p:cNvSpPr/>
          <p:nvPr>
            <p:custDataLst>
              <p:tags r:id="rId3"/>
            </p:custDataLst>
          </p:nvPr>
        </p:nvSpPr>
        <p:spPr>
          <a:xfrm rot="13500000">
            <a:off x="9640935" y="5065073"/>
            <a:ext cx="1143093" cy="1143095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PA_圆角矩形 3"/>
          <p:cNvSpPr/>
          <p:nvPr>
            <p:custDataLst>
              <p:tags r:id="rId4"/>
            </p:custDataLst>
          </p:nvPr>
        </p:nvSpPr>
        <p:spPr>
          <a:xfrm rot="2700000">
            <a:off x="634248" y="1633945"/>
            <a:ext cx="3590111" cy="3590111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PA_椭圆 4"/>
          <p:cNvSpPr/>
          <p:nvPr>
            <p:custDataLst>
              <p:tags r:id="rId5"/>
            </p:custDataLst>
          </p:nvPr>
        </p:nvSpPr>
        <p:spPr>
          <a:xfrm>
            <a:off x="0" y="999696"/>
            <a:ext cx="4858608" cy="4858608"/>
          </a:xfrm>
          <a:prstGeom prst="ellipse">
            <a:avLst/>
          </a:prstGeom>
          <a:noFill/>
          <a:ln w="28575">
            <a:solidFill>
              <a:srgbClr val="184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1" name="PA_矩形 30"/>
          <p:cNvSpPr/>
          <p:nvPr>
            <p:custDataLst>
              <p:tags r:id="rId6"/>
            </p:custDataLst>
          </p:nvPr>
        </p:nvSpPr>
        <p:spPr>
          <a:xfrm>
            <a:off x="155527" y="2411921"/>
            <a:ext cx="4547552" cy="15696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Uncovering Instagram's Impact on Cosmetics Purchasing</a:t>
            </a:r>
            <a:endParaRPr lang="zh-CN" altLang="en-US" sz="3200" dirty="0">
              <a:solidFill>
                <a:srgbClr val="18478F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" name="PA_组合 2"/>
          <p:cNvGrpSpPr/>
          <p:nvPr>
            <p:custDataLst>
              <p:tags r:id="rId7"/>
            </p:custDataLst>
          </p:nvPr>
        </p:nvGrpSpPr>
        <p:grpSpPr>
          <a:xfrm>
            <a:off x="722681" y="2142672"/>
            <a:ext cx="3294504" cy="2952938"/>
            <a:chOff x="4218413" y="1840884"/>
            <a:chExt cx="3799166" cy="3405278"/>
          </a:xfrm>
        </p:grpSpPr>
        <p:sp>
          <p:nvSpPr>
            <p:cNvPr id="44" name="椭圆 43"/>
            <p:cNvSpPr/>
            <p:nvPr/>
          </p:nvSpPr>
          <p:spPr>
            <a:xfrm>
              <a:off x="4218413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7831128" y="505971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PA_组合 1"/>
          <p:cNvGrpSpPr/>
          <p:nvPr>
            <p:custDataLst>
              <p:tags r:id="rId8"/>
            </p:custDataLst>
          </p:nvPr>
        </p:nvGrpSpPr>
        <p:grpSpPr>
          <a:xfrm>
            <a:off x="868614" y="2142671"/>
            <a:ext cx="3248259" cy="2947109"/>
            <a:chOff x="4221683" y="1840884"/>
            <a:chExt cx="3786146" cy="3435128"/>
          </a:xfrm>
        </p:grpSpPr>
        <p:sp>
          <p:nvSpPr>
            <p:cNvPr id="46" name="椭圆 45"/>
            <p:cNvSpPr/>
            <p:nvPr/>
          </p:nvSpPr>
          <p:spPr>
            <a:xfrm>
              <a:off x="4221683" y="5089561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7821378" y="1840884"/>
              <a:ext cx="186451" cy="186451"/>
            </a:xfrm>
            <a:prstGeom prst="ellipse">
              <a:avLst/>
            </a:prstGeom>
            <a:solidFill>
              <a:srgbClr val="1847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9" name="PA_BJ托马斯-Raindrops Keep Falling On My Head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>
            <a:hlinkClick r:id="" action="ppaction://media"/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6057381" y="7048551"/>
            <a:ext cx="609600" cy="609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571693" y="2572889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altLang="zh-CN" sz="18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Research aims to reveal the nuanced impact of Instagram on consumer </a:t>
            </a:r>
            <a:r>
              <a:rPr lang="en-US" altLang="zh-CN" sz="18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behavior</a:t>
            </a:r>
            <a:endParaRPr lang="en-US" altLang="zh-CN" sz="18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altLang="zh-CN" sz="18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Significant for marketing strategy and empowering consumers</a:t>
            </a:r>
            <a:endParaRPr lang="en-GB" altLang="zh-CN" sz="18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altLang="zh-CN" sz="18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Crucial insight for businesses marketing beauty products</a:t>
            </a:r>
            <a:endParaRPr lang="en-GB" altLang="zh-CN" sz="18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altLang="zh-CN" sz="18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Aligns with social media influence frameworks</a:t>
            </a:r>
            <a:endParaRPr lang="en-GB" altLang="zh-CN" sz="18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5690577" y="2071774"/>
            <a:ext cx="4397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Introduction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10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1958848" y="1222613"/>
            <a:ext cx="5319803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Research Question and Hypothesis</a:t>
            </a:r>
            <a:endParaRPr lang="en-US" altLang="zh-CN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 rot="13500000">
            <a:off x="2083088" y="2533085"/>
            <a:ext cx="559978" cy="572022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640440" y="2597951"/>
            <a:ext cx="6708774" cy="3693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RQ: How does Instagram influence cosmetics purchases?</a:t>
            </a:r>
            <a:endParaRPr lang="en-US" altLang="zh-CN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2086637" y="2592519"/>
            <a:ext cx="553803" cy="465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  <p:sp>
        <p:nvSpPr>
          <p:cNvPr id="2" name="TextBox 3"/>
          <p:cNvSpPr txBox="1"/>
          <p:nvPr/>
        </p:nvSpPr>
        <p:spPr>
          <a:xfrm>
            <a:off x="2156531" y="1760775"/>
            <a:ext cx="7208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Probing the Research Gap</a:t>
            </a:r>
            <a:endParaRPr lang="en-US" sz="2400" dirty="0"/>
          </a:p>
        </p:txBody>
      </p:sp>
      <p:sp>
        <p:nvSpPr>
          <p:cNvPr id="3" name="矩形 2"/>
          <p:cNvSpPr/>
          <p:nvPr/>
        </p:nvSpPr>
        <p:spPr>
          <a:xfrm rot="13500000">
            <a:off x="2079083" y="3535527"/>
            <a:ext cx="559978" cy="572022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08672" y="3548148"/>
            <a:ext cx="6708774" cy="3693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Hypothesis: Instagram has strong positive effect.</a:t>
            </a:r>
            <a:endParaRPr lang="en-US" altLang="zh-CN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82632" y="3594961"/>
            <a:ext cx="553803" cy="465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 rot="13500000">
            <a:off x="2079082" y="4444342"/>
            <a:ext cx="559978" cy="572022"/>
          </a:xfrm>
          <a:prstGeom prst="rect">
            <a:avLst/>
          </a:prstGeom>
          <a:solidFill>
            <a:srgbClr val="18478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83077" y="4460221"/>
            <a:ext cx="7421966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1+ billion active Instagram users make it pivotal.</a:t>
            </a:r>
            <a:endParaRPr lang="en-US" altLang="zh-CN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altLang="zh-CN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literature gap exists on Instagram's specific cosmetics impact.</a:t>
            </a:r>
            <a:endParaRPr lang="en-US" altLang="zh-CN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altLang="zh-CN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082631" y="4503776"/>
            <a:ext cx="553803" cy="465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lang="zh-CN" altLang="en-US" sz="2400" dirty="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 advClick="0" advTm="0">
        <p15:prstTrans prst="curtains"/>
      </p:transition>
    </mc:Choice>
    <mc:Fallback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2156531" y="293584"/>
            <a:ext cx="5319803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Process Sketch</a:t>
            </a:r>
            <a:endParaRPr lang="en-US" altLang="zh-CN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3"/>
          <p:cNvSpPr txBox="1"/>
          <p:nvPr/>
        </p:nvSpPr>
        <p:spPr>
          <a:xfrm>
            <a:off x="2156531" y="818666"/>
            <a:ext cx="7208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Conceptualizing the Complex Process</a:t>
            </a:r>
            <a:endParaRPr lang="en-US" altLang="zh-CN" sz="2400" dirty="0"/>
          </a:p>
        </p:txBody>
      </p:sp>
      <p:pic>
        <p:nvPicPr>
          <p:cNvPr id="9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372" y="1343748"/>
            <a:ext cx="8243256" cy="2916911"/>
          </a:xfrm>
          <a:prstGeom prst="rect">
            <a:avLst/>
          </a:prstGeom>
        </p:spPr>
      </p:pic>
      <p:sp>
        <p:nvSpPr>
          <p:cNvPr id="10" name="Content Placeholder 2"/>
          <p:cNvSpPr txBox="1"/>
          <p:nvPr/>
        </p:nvSpPr>
        <p:spPr>
          <a:xfrm>
            <a:off x="1974372" y="4519583"/>
            <a:ext cx="9388393" cy="1989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90204" pitchFamily="34" charset="0"/>
              <a:buChar char="•"/>
            </a:pPr>
            <a:r>
              <a:rPr lang="en-US" sz="2000">
                <a:solidFill>
                  <a:srgbClr val="0F0F0F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Consumers rely on social media for information and interactions.</a:t>
            </a:r>
            <a:endParaRPr lang="en-US" sz="2000">
              <a:solidFill>
                <a:srgbClr val="0F0F0F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l">
              <a:buFont typeface="Arial" panose="020B0604020202090204" pitchFamily="34" charset="0"/>
              <a:buChar char="•"/>
            </a:pPr>
            <a:r>
              <a:rPr lang="en-US" sz="2000">
                <a:solidFill>
                  <a:srgbClr val="1C1917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Visualizes the cyclical process between consumers, brands, and Instagram.</a:t>
            </a:r>
            <a:endParaRPr lang="en-US" sz="2000">
              <a:solidFill>
                <a:srgbClr val="1C1917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l">
              <a:buFont typeface="Arial" panose="020B0604020202090204" pitchFamily="34" charset="0"/>
              <a:buChar char="•"/>
            </a:pPr>
            <a:r>
              <a:rPr lang="en-US" sz="2000">
                <a:solidFill>
                  <a:srgbClr val="1C1917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Compares Instagram impact vs. placebo condition.</a:t>
            </a:r>
            <a:endParaRPr lang="en-US" sz="2000">
              <a:solidFill>
                <a:srgbClr val="1C1917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l">
              <a:buFont typeface="Arial" panose="020B0604020202090204" pitchFamily="34" charset="0"/>
              <a:buChar char="•"/>
            </a:pPr>
            <a:r>
              <a:rPr lang="en-US" sz="2000">
                <a:solidFill>
                  <a:srgbClr val="1C1917"/>
                </a:solidFill>
                <a:latin typeface="Times New Roman" panose="02020503050405090304" pitchFamily="18" charset="0"/>
                <a:cs typeface="Times New Roman" panose="02020503050405090304" pitchFamily="18" charset="0"/>
              </a:rPr>
              <a:t>Will collect robust qualitative and quantitative data.</a:t>
            </a:r>
            <a:endParaRPr lang="en-US" sz="2000" dirty="0">
              <a:solidFill>
                <a:srgbClr val="1C1917"/>
              </a:solidFill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 advClick="0" advTm="0">
        <p15:prstTrans prst="curtains"/>
      </p:transition>
    </mc:Choice>
    <mc:Fallback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935444" y="393958"/>
            <a:ext cx="63152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Measurement and Collection</a:t>
            </a:r>
            <a:endParaRPr lang="en-US" altLang="zh-CN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Oval 12"/>
          <p:cNvSpPr>
            <a:spLocks noChangeArrowheads="1"/>
          </p:cNvSpPr>
          <p:nvPr/>
        </p:nvSpPr>
        <p:spPr bwMode="auto">
          <a:xfrm>
            <a:off x="832443" y="2252190"/>
            <a:ext cx="2058071" cy="2061753"/>
          </a:xfrm>
          <a:prstGeom prst="ellipse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95743" y="2721721"/>
            <a:ext cx="931470" cy="924106"/>
            <a:chOff x="4283040" y="2358961"/>
            <a:chExt cx="931470" cy="924106"/>
          </a:xfrm>
        </p:grpSpPr>
        <p:sp>
          <p:nvSpPr>
            <p:cNvPr id="22" name="Freeform 13"/>
            <p:cNvSpPr/>
            <p:nvPr/>
          </p:nvSpPr>
          <p:spPr bwMode="auto">
            <a:xfrm>
              <a:off x="4463443" y="2620361"/>
              <a:ext cx="482303" cy="478621"/>
            </a:xfrm>
            <a:custGeom>
              <a:avLst/>
              <a:gdLst>
                <a:gd name="T0" fmla="*/ 47 w 55"/>
                <a:gd name="T1" fmla="*/ 27 h 55"/>
                <a:gd name="T2" fmla="*/ 28 w 55"/>
                <a:gd name="T3" fmla="*/ 46 h 55"/>
                <a:gd name="T4" fmla="*/ 9 w 55"/>
                <a:gd name="T5" fmla="*/ 27 h 55"/>
                <a:gd name="T6" fmla="*/ 28 w 55"/>
                <a:gd name="T7" fmla="*/ 9 h 55"/>
                <a:gd name="T8" fmla="*/ 38 w 55"/>
                <a:gd name="T9" fmla="*/ 11 h 55"/>
                <a:gd name="T10" fmla="*/ 44 w 55"/>
                <a:gd name="T11" fmla="*/ 5 h 55"/>
                <a:gd name="T12" fmla="*/ 28 w 55"/>
                <a:gd name="T13" fmla="*/ 0 h 55"/>
                <a:gd name="T14" fmla="*/ 0 w 55"/>
                <a:gd name="T15" fmla="*/ 27 h 55"/>
                <a:gd name="T16" fmla="*/ 28 w 55"/>
                <a:gd name="T17" fmla="*/ 55 h 55"/>
                <a:gd name="T18" fmla="*/ 55 w 55"/>
                <a:gd name="T19" fmla="*/ 27 h 55"/>
                <a:gd name="T20" fmla="*/ 50 w 55"/>
                <a:gd name="T21" fmla="*/ 11 h 55"/>
                <a:gd name="T22" fmla="*/ 44 w 55"/>
                <a:gd name="T23" fmla="*/ 18 h 55"/>
                <a:gd name="T24" fmla="*/ 47 w 55"/>
                <a:gd name="T25" fmla="*/ 2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55">
                  <a:moveTo>
                    <a:pt x="47" y="27"/>
                  </a:moveTo>
                  <a:cubicBezTo>
                    <a:pt x="47" y="38"/>
                    <a:pt x="38" y="46"/>
                    <a:pt x="28" y="46"/>
                  </a:cubicBezTo>
                  <a:cubicBezTo>
                    <a:pt x="18" y="46"/>
                    <a:pt x="9" y="38"/>
                    <a:pt x="9" y="27"/>
                  </a:cubicBezTo>
                  <a:cubicBezTo>
                    <a:pt x="9" y="17"/>
                    <a:pt x="18" y="9"/>
                    <a:pt x="28" y="9"/>
                  </a:cubicBezTo>
                  <a:cubicBezTo>
                    <a:pt x="31" y="9"/>
                    <a:pt x="35" y="10"/>
                    <a:pt x="38" y="11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39" y="2"/>
                    <a:pt x="34" y="0"/>
                    <a:pt x="28" y="0"/>
                  </a:cubicBezTo>
                  <a:cubicBezTo>
                    <a:pt x="13" y="0"/>
                    <a:pt x="0" y="12"/>
                    <a:pt x="0" y="27"/>
                  </a:cubicBezTo>
                  <a:cubicBezTo>
                    <a:pt x="0" y="43"/>
                    <a:pt x="13" y="55"/>
                    <a:pt x="28" y="55"/>
                  </a:cubicBezTo>
                  <a:cubicBezTo>
                    <a:pt x="43" y="55"/>
                    <a:pt x="55" y="43"/>
                    <a:pt x="55" y="27"/>
                  </a:cubicBezTo>
                  <a:cubicBezTo>
                    <a:pt x="55" y="21"/>
                    <a:pt x="53" y="16"/>
                    <a:pt x="50" y="11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6" y="21"/>
                    <a:pt x="47" y="24"/>
                    <a:pt x="47" y="27"/>
                  </a:cubicBezTo>
                  <a:close/>
                </a:path>
              </a:pathLst>
            </a:custGeom>
            <a:solidFill>
              <a:srgbClr val="18478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"/>
            <p:cNvSpPr/>
            <p:nvPr/>
          </p:nvSpPr>
          <p:spPr bwMode="auto">
            <a:xfrm>
              <a:off x="4632802" y="2786038"/>
              <a:ext cx="154631" cy="147268"/>
            </a:xfrm>
            <a:custGeom>
              <a:avLst/>
              <a:gdLst>
                <a:gd name="T0" fmla="*/ 12 w 18"/>
                <a:gd name="T1" fmla="*/ 0 h 17"/>
                <a:gd name="T2" fmla="*/ 9 w 18"/>
                <a:gd name="T3" fmla="*/ 0 h 17"/>
                <a:gd name="T4" fmla="*/ 0 w 18"/>
                <a:gd name="T5" fmla="*/ 8 h 17"/>
                <a:gd name="T6" fmla="*/ 9 w 18"/>
                <a:gd name="T7" fmla="*/ 17 h 17"/>
                <a:gd name="T8" fmla="*/ 18 w 18"/>
                <a:gd name="T9" fmla="*/ 8 h 17"/>
                <a:gd name="T10" fmla="*/ 17 w 18"/>
                <a:gd name="T11" fmla="*/ 5 h 17"/>
                <a:gd name="T12" fmla="*/ 9 w 18"/>
                <a:gd name="T13" fmla="*/ 9 h 17"/>
                <a:gd name="T14" fmla="*/ 12 w 18"/>
                <a:gd name="T1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7">
                  <a:moveTo>
                    <a:pt x="12" y="0"/>
                  </a:moveTo>
                  <a:cubicBezTo>
                    <a:pt x="11" y="0"/>
                    <a:pt x="10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7"/>
                    <a:pt x="9" y="17"/>
                  </a:cubicBezTo>
                  <a:cubicBezTo>
                    <a:pt x="14" y="17"/>
                    <a:pt x="18" y="13"/>
                    <a:pt x="18" y="8"/>
                  </a:cubicBezTo>
                  <a:cubicBezTo>
                    <a:pt x="18" y="7"/>
                    <a:pt x="17" y="6"/>
                    <a:pt x="17" y="5"/>
                  </a:cubicBezTo>
                  <a:cubicBezTo>
                    <a:pt x="9" y="9"/>
                    <a:pt x="9" y="9"/>
                    <a:pt x="9" y="9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18478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5"/>
            <p:cNvSpPr/>
            <p:nvPr/>
          </p:nvSpPr>
          <p:spPr bwMode="auto">
            <a:xfrm>
              <a:off x="4283040" y="2436276"/>
              <a:ext cx="854155" cy="846791"/>
            </a:xfrm>
            <a:custGeom>
              <a:avLst/>
              <a:gdLst>
                <a:gd name="T0" fmla="*/ 82 w 98"/>
                <a:gd name="T1" fmla="*/ 22 h 97"/>
                <a:gd name="T2" fmla="*/ 80 w 98"/>
                <a:gd name="T3" fmla="*/ 23 h 97"/>
                <a:gd name="T4" fmla="*/ 89 w 98"/>
                <a:gd name="T5" fmla="*/ 48 h 97"/>
                <a:gd name="T6" fmla="*/ 49 w 98"/>
                <a:gd name="T7" fmla="*/ 88 h 97"/>
                <a:gd name="T8" fmla="*/ 9 w 98"/>
                <a:gd name="T9" fmla="*/ 48 h 97"/>
                <a:gd name="T10" fmla="*/ 49 w 98"/>
                <a:gd name="T11" fmla="*/ 8 h 97"/>
                <a:gd name="T12" fmla="*/ 74 w 98"/>
                <a:gd name="T13" fmla="*/ 17 h 97"/>
                <a:gd name="T14" fmla="*/ 76 w 98"/>
                <a:gd name="T15" fmla="*/ 15 h 97"/>
                <a:gd name="T16" fmla="*/ 76 w 98"/>
                <a:gd name="T17" fmla="*/ 8 h 97"/>
                <a:gd name="T18" fmla="*/ 49 w 98"/>
                <a:gd name="T19" fmla="*/ 0 h 97"/>
                <a:gd name="T20" fmla="*/ 0 w 98"/>
                <a:gd name="T21" fmla="*/ 48 h 97"/>
                <a:gd name="T22" fmla="*/ 49 w 98"/>
                <a:gd name="T23" fmla="*/ 97 h 97"/>
                <a:gd name="T24" fmla="*/ 98 w 98"/>
                <a:gd name="T25" fmla="*/ 48 h 97"/>
                <a:gd name="T26" fmla="*/ 89 w 98"/>
                <a:gd name="T27" fmla="*/ 21 h 97"/>
                <a:gd name="T28" fmla="*/ 82 w 98"/>
                <a:gd name="T29" fmla="*/ 2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8" h="97">
                  <a:moveTo>
                    <a:pt x="82" y="22"/>
                  </a:moveTo>
                  <a:cubicBezTo>
                    <a:pt x="80" y="23"/>
                    <a:pt x="80" y="23"/>
                    <a:pt x="80" y="23"/>
                  </a:cubicBezTo>
                  <a:cubicBezTo>
                    <a:pt x="86" y="30"/>
                    <a:pt x="89" y="39"/>
                    <a:pt x="89" y="48"/>
                  </a:cubicBezTo>
                  <a:cubicBezTo>
                    <a:pt x="89" y="71"/>
                    <a:pt x="71" y="88"/>
                    <a:pt x="49" y="88"/>
                  </a:cubicBezTo>
                  <a:cubicBezTo>
                    <a:pt x="27" y="88"/>
                    <a:pt x="9" y="71"/>
                    <a:pt x="9" y="48"/>
                  </a:cubicBezTo>
                  <a:cubicBezTo>
                    <a:pt x="9" y="26"/>
                    <a:pt x="27" y="8"/>
                    <a:pt x="49" y="8"/>
                  </a:cubicBezTo>
                  <a:cubicBezTo>
                    <a:pt x="58" y="8"/>
                    <a:pt x="67" y="12"/>
                    <a:pt x="74" y="17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68" y="3"/>
                    <a:pt x="59" y="0"/>
                    <a:pt x="49" y="0"/>
                  </a:cubicBezTo>
                  <a:cubicBezTo>
                    <a:pt x="22" y="0"/>
                    <a:pt x="0" y="22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cubicBezTo>
                    <a:pt x="76" y="97"/>
                    <a:pt x="98" y="75"/>
                    <a:pt x="98" y="48"/>
                  </a:cubicBezTo>
                  <a:cubicBezTo>
                    <a:pt x="98" y="38"/>
                    <a:pt x="95" y="29"/>
                    <a:pt x="89" y="21"/>
                  </a:cubicBezTo>
                  <a:lnTo>
                    <a:pt x="82" y="22"/>
                  </a:lnTo>
                  <a:close/>
                </a:path>
              </a:pathLst>
            </a:custGeom>
            <a:solidFill>
              <a:srgbClr val="18478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6"/>
            <p:cNvSpPr/>
            <p:nvPr/>
          </p:nvSpPr>
          <p:spPr bwMode="auto">
            <a:xfrm>
              <a:off x="4710117" y="2358961"/>
              <a:ext cx="504393" cy="497030"/>
            </a:xfrm>
            <a:custGeom>
              <a:avLst/>
              <a:gdLst>
                <a:gd name="T0" fmla="*/ 104 w 137"/>
                <a:gd name="T1" fmla="*/ 30 h 135"/>
                <a:gd name="T2" fmla="*/ 106 w 137"/>
                <a:gd name="T3" fmla="*/ 0 h 135"/>
                <a:gd name="T4" fmla="*/ 87 w 137"/>
                <a:gd name="T5" fmla="*/ 16 h 135"/>
                <a:gd name="T6" fmla="*/ 71 w 137"/>
                <a:gd name="T7" fmla="*/ 35 h 135"/>
                <a:gd name="T8" fmla="*/ 69 w 137"/>
                <a:gd name="T9" fmla="*/ 59 h 135"/>
                <a:gd name="T10" fmla="*/ 40 w 137"/>
                <a:gd name="T11" fmla="*/ 90 h 135"/>
                <a:gd name="T12" fmla="*/ 14 w 137"/>
                <a:gd name="T13" fmla="*/ 116 h 135"/>
                <a:gd name="T14" fmla="*/ 0 w 137"/>
                <a:gd name="T15" fmla="*/ 135 h 135"/>
                <a:gd name="T16" fmla="*/ 19 w 137"/>
                <a:gd name="T17" fmla="*/ 123 h 135"/>
                <a:gd name="T18" fmla="*/ 45 w 137"/>
                <a:gd name="T19" fmla="*/ 97 h 135"/>
                <a:gd name="T20" fmla="*/ 76 w 137"/>
                <a:gd name="T21" fmla="*/ 66 h 135"/>
                <a:gd name="T22" fmla="*/ 102 w 137"/>
                <a:gd name="T23" fmla="*/ 66 h 135"/>
                <a:gd name="T24" fmla="*/ 118 w 137"/>
                <a:gd name="T25" fmla="*/ 47 h 135"/>
                <a:gd name="T26" fmla="*/ 137 w 137"/>
                <a:gd name="T27" fmla="*/ 30 h 135"/>
                <a:gd name="T28" fmla="*/ 104 w 137"/>
                <a:gd name="T29" fmla="*/ 3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135">
                  <a:moveTo>
                    <a:pt x="104" y="30"/>
                  </a:moveTo>
                  <a:lnTo>
                    <a:pt x="106" y="0"/>
                  </a:lnTo>
                  <a:lnTo>
                    <a:pt x="87" y="16"/>
                  </a:lnTo>
                  <a:lnTo>
                    <a:pt x="71" y="35"/>
                  </a:lnTo>
                  <a:lnTo>
                    <a:pt x="69" y="59"/>
                  </a:lnTo>
                  <a:lnTo>
                    <a:pt x="40" y="90"/>
                  </a:lnTo>
                  <a:lnTo>
                    <a:pt x="14" y="116"/>
                  </a:lnTo>
                  <a:lnTo>
                    <a:pt x="0" y="135"/>
                  </a:lnTo>
                  <a:lnTo>
                    <a:pt x="19" y="123"/>
                  </a:lnTo>
                  <a:lnTo>
                    <a:pt x="45" y="97"/>
                  </a:lnTo>
                  <a:lnTo>
                    <a:pt x="76" y="66"/>
                  </a:lnTo>
                  <a:lnTo>
                    <a:pt x="102" y="66"/>
                  </a:lnTo>
                  <a:lnTo>
                    <a:pt x="118" y="47"/>
                  </a:lnTo>
                  <a:lnTo>
                    <a:pt x="137" y="30"/>
                  </a:lnTo>
                  <a:lnTo>
                    <a:pt x="104" y="30"/>
                  </a:lnTo>
                  <a:close/>
                </a:path>
              </a:pathLst>
            </a:custGeom>
            <a:solidFill>
              <a:srgbClr val="18478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5" name="圆角矩形 14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TextBox 3"/>
          <p:cNvSpPr txBox="1"/>
          <p:nvPr/>
        </p:nvSpPr>
        <p:spPr>
          <a:xfrm>
            <a:off x="1952523" y="953698"/>
            <a:ext cx="6205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Multi-dimensional Data Collection</a:t>
            </a:r>
            <a:endParaRPr lang="en-US" sz="2400" dirty="0"/>
          </a:p>
        </p:txBody>
      </p:sp>
      <p:sp>
        <p:nvSpPr>
          <p:cNvPr id="8" name="Content Placeholder 2"/>
          <p:cNvSpPr txBox="1"/>
          <p:nvPr/>
        </p:nvSpPr>
        <p:spPr>
          <a:xfrm>
            <a:off x="3070917" y="2126680"/>
            <a:ext cx="8082957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90204" pitchFamily="34" charset="0"/>
              <a:buChar char="•"/>
            </a:pPr>
            <a:r>
              <a:rPr lang="en-GB" sz="20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Three key data points include: </a:t>
            </a:r>
            <a:endParaRPr lang="en-GB" sz="20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lvl="1" algn="l">
              <a:buFont typeface="Arial" panose="020B0604020202090204" pitchFamily="34" charset="0"/>
              <a:buChar char="•"/>
            </a:pPr>
            <a:r>
              <a:rPr lang="en-GB" dirty="0">
                <a:latin typeface="Times New Roman" panose="02020503050405090304" pitchFamily="18" charset="0"/>
                <a:cs typeface="Times New Roman" panose="02020503050405090304" pitchFamily="18" charset="0"/>
              </a:rPr>
              <a:t>Website Traffic</a:t>
            </a:r>
            <a:endParaRPr lang="en-GB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lvl="1" algn="l">
              <a:buFont typeface="Arial" panose="020B0604020202090204" pitchFamily="34" charset="0"/>
              <a:buChar char="•"/>
            </a:pPr>
            <a:r>
              <a:rPr lang="en-GB" dirty="0">
                <a:latin typeface="Times New Roman" panose="02020503050405090304" pitchFamily="18" charset="0"/>
                <a:cs typeface="Times New Roman" panose="02020503050405090304" pitchFamily="18" charset="0"/>
              </a:rPr>
              <a:t>Conversion Rates</a:t>
            </a:r>
            <a:endParaRPr lang="en-GB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lvl="1" algn="l">
              <a:buFont typeface="Arial" panose="020B0604020202090204" pitchFamily="34" charset="0"/>
              <a:buChar char="•"/>
            </a:pPr>
            <a:r>
              <a:rPr lang="en-GB" dirty="0">
                <a:latin typeface="Times New Roman" panose="02020503050405090304" pitchFamily="18" charset="0"/>
                <a:cs typeface="Times New Roman" panose="02020503050405090304" pitchFamily="18" charset="0"/>
              </a:rPr>
              <a:t>Consumer Surveys</a:t>
            </a:r>
            <a:endParaRPr lang="en-GB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l">
              <a:buFont typeface="Arial" panose="020B0604020202090204" pitchFamily="34" charset="0"/>
              <a:buChar char="•"/>
            </a:pPr>
            <a:r>
              <a:rPr lang="en-GB" sz="20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Web analytics via Google Analytics pixel tracking.</a:t>
            </a:r>
            <a:endParaRPr lang="en-GB" sz="20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l">
              <a:buFont typeface="Arial" panose="020B0604020202090204" pitchFamily="34" charset="0"/>
              <a:buChar char="•"/>
            </a:pPr>
            <a:r>
              <a:rPr lang="en-GB" sz="20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Surveys administered through Qualtrics.</a:t>
            </a:r>
            <a:endParaRPr lang="en-GB" sz="20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l">
              <a:buFont typeface="Arial" panose="020B0604020202090204" pitchFamily="34" charset="0"/>
              <a:buChar char="•"/>
            </a:pPr>
            <a:r>
              <a:rPr lang="en-GB" sz="20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Statistical analysis of survey responses with SPSS.</a:t>
            </a:r>
            <a:endParaRPr lang="en-GB" sz="20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l">
              <a:buFont typeface="Arial" panose="020B0604020202090204" pitchFamily="34" charset="0"/>
              <a:buChar char="•"/>
            </a:pPr>
            <a:r>
              <a:rPr lang="en-GB" sz="2000" dirty="0">
                <a:latin typeface="Times New Roman" panose="02020503050405090304" pitchFamily="18" charset="0"/>
                <a:cs typeface="Times New Roman" panose="02020503050405090304" pitchFamily="18" charset="0"/>
              </a:rPr>
              <a:t>Comparing experimental conditions to give insight into consumer behaviour.</a:t>
            </a:r>
            <a:endParaRPr lang="en-GB" sz="20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  <a:p>
            <a:pPr algn="l">
              <a:buFont typeface="Arial" panose="020B0604020202090204" pitchFamily="34" charset="0"/>
              <a:buChar char="•"/>
            </a:pPr>
            <a:endParaRPr lang="en-US" sz="2000" dirty="0">
              <a:latin typeface="Times New Roman" panose="02020503050405090304" pitchFamily="18" charset="0"/>
              <a:cs typeface="Times New Roman" panose="0202050305040509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0">
        <p15:prstTrans prst="peelOff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 descr="e7d195523061f1c0205959036996ad55c215b892a7aac5c0B9ADEF7896FB48F2EF97163A2DE1401E1875DEDC438B7864AD24CA23553DBBBD975DAF4CAD4A2592689FFB6CEE59FFA55B2702D0E5EE29CDDE744B5A58D848E290B0F3363EEEFF85AEACDB2C4783B3CFD20D9E72AC2F528B09A88B84C6E73CDEC5D6CB26D43C2398027A14BE9DBFE415"/>
          <p:cNvSpPr/>
          <p:nvPr/>
        </p:nvSpPr>
        <p:spPr>
          <a:xfrm>
            <a:off x="1482538" y="1502309"/>
            <a:ext cx="5319803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Logistic Considerations</a:t>
            </a:r>
            <a:endParaRPr lang="en-US" altLang="zh-CN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3"/>
          <p:cNvSpPr txBox="1"/>
          <p:nvPr/>
        </p:nvSpPr>
        <p:spPr>
          <a:xfrm>
            <a:off x="1482538" y="2055013"/>
            <a:ext cx="7208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Ensuring Research Rigor</a:t>
            </a:r>
            <a:endParaRPr lang="en-US" altLang="zh-CN" sz="24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910" y="2795195"/>
            <a:ext cx="7772400" cy="226440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8690956" y="3261191"/>
            <a:ext cx="3501044" cy="3596809"/>
            <a:chOff x="6751320" y="1594421"/>
            <a:chExt cx="5123436" cy="5263579"/>
          </a:xfrm>
        </p:grpSpPr>
        <p:pic>
          <p:nvPicPr>
            <p:cNvPr id="12" name="H0009(S3)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430" t="18610" r="7008"/>
            <a:stretch>
              <a:fillRect/>
            </a:stretch>
          </p:blipFill>
          <p:spPr bwMode="auto">
            <a:xfrm>
              <a:off x="6751320" y="1594421"/>
              <a:ext cx="5123436" cy="5263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4"/>
            <a:srcRect l="22320" r="38120"/>
            <a:stretch>
              <a:fillRect/>
            </a:stretch>
          </p:blipFill>
          <p:spPr>
            <a:xfrm>
              <a:off x="7376160" y="1981200"/>
              <a:ext cx="1859280" cy="33111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 advClick="0" advTm="0">
        <p15:prstTrans prst="curtains"/>
      </p:transition>
    </mc:Choice>
    <mc:Fallback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861479" y="959960"/>
            <a:ext cx="6959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18478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Potential Challenges and Mitigation</a:t>
            </a:r>
            <a:endParaRPr lang="en-US" altLang="zh-CN" sz="2400" dirty="0">
              <a:solidFill>
                <a:srgbClr val="18478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圆角矩形 48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861479" y="1470970"/>
            <a:ext cx="584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Limitations and Mitigation Strategies</a:t>
            </a:r>
            <a:endParaRPr lang="en-US" altLang="zh-CN" sz="2400" dirty="0"/>
          </a:p>
        </p:txBody>
      </p:sp>
      <p:grpSp>
        <p:nvGrpSpPr>
          <p:cNvPr id="8" name="组合 7"/>
          <p:cNvGrpSpPr/>
          <p:nvPr/>
        </p:nvGrpSpPr>
        <p:grpSpPr>
          <a:xfrm>
            <a:off x="2514941" y="3015538"/>
            <a:ext cx="497052" cy="736524"/>
            <a:chOff x="1788810" y="2276744"/>
            <a:chExt cx="392113" cy="581026"/>
          </a:xfrm>
          <a:solidFill>
            <a:schemeClr val="bg1"/>
          </a:solidFill>
          <a:effectLst/>
        </p:grpSpPr>
        <p:sp>
          <p:nvSpPr>
            <p:cNvPr id="9" name="Freeform 9"/>
            <p:cNvSpPr>
              <a:spLocks noEditPoints="1"/>
            </p:cNvSpPr>
            <p:nvPr/>
          </p:nvSpPr>
          <p:spPr bwMode="auto">
            <a:xfrm>
              <a:off x="1788810" y="2276744"/>
              <a:ext cx="392113" cy="430213"/>
            </a:xfrm>
            <a:custGeom>
              <a:avLst/>
              <a:gdLst>
                <a:gd name="T0" fmla="*/ 108 w 149"/>
                <a:gd name="T1" fmla="*/ 163 h 163"/>
                <a:gd name="T2" fmla="*/ 35 w 149"/>
                <a:gd name="T3" fmla="*/ 163 h 163"/>
                <a:gd name="T4" fmla="*/ 35 w 149"/>
                <a:gd name="T5" fmla="*/ 158 h 163"/>
                <a:gd name="T6" fmla="*/ 30 w 149"/>
                <a:gd name="T7" fmla="*/ 142 h 163"/>
                <a:gd name="T8" fmla="*/ 21 w 149"/>
                <a:gd name="T9" fmla="*/ 127 h 163"/>
                <a:gd name="T10" fmla="*/ 0 w 149"/>
                <a:gd name="T11" fmla="*/ 74 h 163"/>
                <a:gd name="T12" fmla="*/ 74 w 149"/>
                <a:gd name="T13" fmla="*/ 0 h 163"/>
                <a:gd name="T14" fmla="*/ 149 w 149"/>
                <a:gd name="T15" fmla="*/ 74 h 163"/>
                <a:gd name="T16" fmla="*/ 127 w 149"/>
                <a:gd name="T17" fmla="*/ 127 h 163"/>
                <a:gd name="T18" fmla="*/ 118 w 149"/>
                <a:gd name="T19" fmla="*/ 142 h 163"/>
                <a:gd name="T20" fmla="*/ 114 w 149"/>
                <a:gd name="T21" fmla="*/ 158 h 163"/>
                <a:gd name="T22" fmla="*/ 113 w 149"/>
                <a:gd name="T23" fmla="*/ 163 h 163"/>
                <a:gd name="T24" fmla="*/ 108 w 149"/>
                <a:gd name="T25" fmla="*/ 163 h 163"/>
                <a:gd name="T26" fmla="*/ 46 w 149"/>
                <a:gd name="T27" fmla="*/ 151 h 163"/>
                <a:gd name="T28" fmla="*/ 103 w 149"/>
                <a:gd name="T29" fmla="*/ 151 h 163"/>
                <a:gd name="T30" fmla="*/ 108 w 149"/>
                <a:gd name="T31" fmla="*/ 136 h 163"/>
                <a:gd name="T32" fmla="*/ 117 w 149"/>
                <a:gd name="T33" fmla="*/ 120 h 163"/>
                <a:gd name="T34" fmla="*/ 136 w 149"/>
                <a:gd name="T35" fmla="*/ 74 h 163"/>
                <a:gd name="T36" fmla="*/ 74 w 149"/>
                <a:gd name="T37" fmla="*/ 12 h 163"/>
                <a:gd name="T38" fmla="*/ 12 w 149"/>
                <a:gd name="T39" fmla="*/ 74 h 163"/>
                <a:gd name="T40" fmla="*/ 31 w 149"/>
                <a:gd name="T41" fmla="*/ 120 h 163"/>
                <a:gd name="T42" fmla="*/ 41 w 149"/>
                <a:gd name="T43" fmla="*/ 136 h 163"/>
                <a:gd name="T44" fmla="*/ 46 w 149"/>
                <a:gd name="T45" fmla="*/ 151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" h="163">
                  <a:moveTo>
                    <a:pt x="108" y="163"/>
                  </a:moveTo>
                  <a:cubicBezTo>
                    <a:pt x="35" y="163"/>
                    <a:pt x="35" y="163"/>
                    <a:pt x="35" y="163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3"/>
                    <a:pt x="32" y="144"/>
                    <a:pt x="30" y="142"/>
                  </a:cubicBezTo>
                  <a:cubicBezTo>
                    <a:pt x="28" y="137"/>
                    <a:pt x="24" y="132"/>
                    <a:pt x="21" y="127"/>
                  </a:cubicBezTo>
                  <a:cubicBezTo>
                    <a:pt x="11" y="112"/>
                    <a:pt x="0" y="95"/>
                    <a:pt x="0" y="74"/>
                  </a:cubicBezTo>
                  <a:cubicBezTo>
                    <a:pt x="0" y="33"/>
                    <a:pt x="33" y="0"/>
                    <a:pt x="74" y="0"/>
                  </a:cubicBezTo>
                  <a:cubicBezTo>
                    <a:pt x="115" y="0"/>
                    <a:pt x="149" y="33"/>
                    <a:pt x="149" y="74"/>
                  </a:cubicBezTo>
                  <a:cubicBezTo>
                    <a:pt x="149" y="95"/>
                    <a:pt x="138" y="112"/>
                    <a:pt x="127" y="127"/>
                  </a:cubicBezTo>
                  <a:cubicBezTo>
                    <a:pt x="124" y="132"/>
                    <a:pt x="121" y="137"/>
                    <a:pt x="118" y="142"/>
                  </a:cubicBezTo>
                  <a:cubicBezTo>
                    <a:pt x="117" y="144"/>
                    <a:pt x="115" y="153"/>
                    <a:pt x="114" y="158"/>
                  </a:cubicBezTo>
                  <a:cubicBezTo>
                    <a:pt x="113" y="163"/>
                    <a:pt x="113" y="163"/>
                    <a:pt x="113" y="163"/>
                  </a:cubicBezTo>
                  <a:lnTo>
                    <a:pt x="108" y="163"/>
                  </a:lnTo>
                  <a:close/>
                  <a:moveTo>
                    <a:pt x="46" y="151"/>
                  </a:moveTo>
                  <a:cubicBezTo>
                    <a:pt x="103" y="151"/>
                    <a:pt x="103" y="151"/>
                    <a:pt x="103" y="151"/>
                  </a:cubicBezTo>
                  <a:cubicBezTo>
                    <a:pt x="104" y="146"/>
                    <a:pt x="105" y="139"/>
                    <a:pt x="108" y="136"/>
                  </a:cubicBezTo>
                  <a:cubicBezTo>
                    <a:pt x="111" y="130"/>
                    <a:pt x="114" y="125"/>
                    <a:pt x="117" y="120"/>
                  </a:cubicBezTo>
                  <a:cubicBezTo>
                    <a:pt x="127" y="106"/>
                    <a:pt x="136" y="92"/>
                    <a:pt x="136" y="74"/>
                  </a:cubicBezTo>
                  <a:cubicBezTo>
                    <a:pt x="136" y="40"/>
                    <a:pt x="109" y="12"/>
                    <a:pt x="74" y="12"/>
                  </a:cubicBezTo>
                  <a:cubicBezTo>
                    <a:pt x="40" y="12"/>
                    <a:pt x="12" y="40"/>
                    <a:pt x="12" y="74"/>
                  </a:cubicBezTo>
                  <a:cubicBezTo>
                    <a:pt x="12" y="92"/>
                    <a:pt x="21" y="106"/>
                    <a:pt x="31" y="120"/>
                  </a:cubicBezTo>
                  <a:cubicBezTo>
                    <a:pt x="35" y="125"/>
                    <a:pt x="38" y="130"/>
                    <a:pt x="41" y="136"/>
                  </a:cubicBezTo>
                  <a:cubicBezTo>
                    <a:pt x="43" y="139"/>
                    <a:pt x="45" y="146"/>
                    <a:pt x="46" y="15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Freeform 10"/>
            <p:cNvSpPr/>
            <p:nvPr/>
          </p:nvSpPr>
          <p:spPr bwMode="auto">
            <a:xfrm>
              <a:off x="1884060" y="2729182"/>
              <a:ext cx="195263" cy="128588"/>
            </a:xfrm>
            <a:custGeom>
              <a:avLst/>
              <a:gdLst>
                <a:gd name="T0" fmla="*/ 0 w 74"/>
                <a:gd name="T1" fmla="*/ 0 h 49"/>
                <a:gd name="T2" fmla="*/ 0 w 74"/>
                <a:gd name="T3" fmla="*/ 20 h 49"/>
                <a:gd name="T4" fmla="*/ 37 w 74"/>
                <a:gd name="T5" fmla="*/ 49 h 49"/>
                <a:gd name="T6" fmla="*/ 41 w 74"/>
                <a:gd name="T7" fmla="*/ 49 h 49"/>
                <a:gd name="T8" fmla="*/ 74 w 74"/>
                <a:gd name="T9" fmla="*/ 20 h 49"/>
                <a:gd name="T10" fmla="*/ 74 w 74"/>
                <a:gd name="T11" fmla="*/ 0 h 49"/>
                <a:gd name="T12" fmla="*/ 0 w 74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49">
                  <a:moveTo>
                    <a:pt x="0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36"/>
                    <a:pt x="17" y="49"/>
                    <a:pt x="37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61" y="49"/>
                    <a:pt x="74" y="36"/>
                    <a:pt x="74" y="20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Freeform 11"/>
            <p:cNvSpPr/>
            <p:nvPr/>
          </p:nvSpPr>
          <p:spPr bwMode="auto">
            <a:xfrm>
              <a:off x="1872947" y="2459307"/>
              <a:ext cx="223838" cy="179388"/>
            </a:xfrm>
            <a:custGeom>
              <a:avLst/>
              <a:gdLst>
                <a:gd name="T0" fmla="*/ 83 w 85"/>
                <a:gd name="T1" fmla="*/ 9 h 68"/>
                <a:gd name="T2" fmla="*/ 62 w 85"/>
                <a:gd name="T3" fmla="*/ 66 h 68"/>
                <a:gd name="T4" fmla="*/ 62 w 85"/>
                <a:gd name="T5" fmla="*/ 68 h 68"/>
                <a:gd name="T6" fmla="*/ 52 w 85"/>
                <a:gd name="T7" fmla="*/ 68 h 68"/>
                <a:gd name="T8" fmla="*/ 53 w 85"/>
                <a:gd name="T9" fmla="*/ 66 h 68"/>
                <a:gd name="T10" fmla="*/ 67 w 85"/>
                <a:gd name="T11" fmla="*/ 17 h 68"/>
                <a:gd name="T12" fmla="*/ 67 w 85"/>
                <a:gd name="T13" fmla="*/ 17 h 68"/>
                <a:gd name="T14" fmla="*/ 66 w 85"/>
                <a:gd name="T15" fmla="*/ 17 h 68"/>
                <a:gd name="T16" fmla="*/ 55 w 85"/>
                <a:gd name="T17" fmla="*/ 13 h 68"/>
                <a:gd name="T18" fmla="*/ 44 w 85"/>
                <a:gd name="T19" fmla="*/ 17 h 68"/>
                <a:gd name="T20" fmla="*/ 30 w 85"/>
                <a:gd name="T21" fmla="*/ 12 h 68"/>
                <a:gd name="T22" fmla="*/ 17 w 85"/>
                <a:gd name="T23" fmla="*/ 16 h 68"/>
                <a:gd name="T24" fmla="*/ 30 w 85"/>
                <a:gd name="T25" fmla="*/ 66 h 68"/>
                <a:gd name="T26" fmla="*/ 31 w 85"/>
                <a:gd name="T27" fmla="*/ 68 h 68"/>
                <a:gd name="T28" fmla="*/ 21 w 85"/>
                <a:gd name="T29" fmla="*/ 68 h 68"/>
                <a:gd name="T30" fmla="*/ 21 w 85"/>
                <a:gd name="T31" fmla="*/ 66 h 68"/>
                <a:gd name="T32" fmla="*/ 2 w 85"/>
                <a:gd name="T33" fmla="*/ 9 h 68"/>
                <a:gd name="T34" fmla="*/ 2 w 85"/>
                <a:gd name="T35" fmla="*/ 9 h 68"/>
                <a:gd name="T36" fmla="*/ 1 w 85"/>
                <a:gd name="T37" fmla="*/ 8 h 68"/>
                <a:gd name="T38" fmla="*/ 1 w 85"/>
                <a:gd name="T39" fmla="*/ 8 h 68"/>
                <a:gd name="T40" fmla="*/ 1 w 85"/>
                <a:gd name="T41" fmla="*/ 7 h 68"/>
                <a:gd name="T42" fmla="*/ 2 w 85"/>
                <a:gd name="T43" fmla="*/ 1 h 68"/>
                <a:gd name="T44" fmla="*/ 9 w 85"/>
                <a:gd name="T45" fmla="*/ 3 h 68"/>
                <a:gd name="T46" fmla="*/ 9 w 85"/>
                <a:gd name="T47" fmla="*/ 3 h 68"/>
                <a:gd name="T48" fmla="*/ 16 w 85"/>
                <a:gd name="T49" fmla="*/ 7 h 68"/>
                <a:gd name="T50" fmla="*/ 27 w 85"/>
                <a:gd name="T51" fmla="*/ 2 h 68"/>
                <a:gd name="T52" fmla="*/ 31 w 85"/>
                <a:gd name="T53" fmla="*/ 1 h 68"/>
                <a:gd name="T54" fmla="*/ 34 w 85"/>
                <a:gd name="T55" fmla="*/ 3 h 68"/>
                <a:gd name="T56" fmla="*/ 43 w 85"/>
                <a:gd name="T57" fmla="*/ 8 h 68"/>
                <a:gd name="T58" fmla="*/ 52 w 85"/>
                <a:gd name="T59" fmla="*/ 3 h 68"/>
                <a:gd name="T60" fmla="*/ 55 w 85"/>
                <a:gd name="T61" fmla="*/ 1 h 68"/>
                <a:gd name="T62" fmla="*/ 59 w 85"/>
                <a:gd name="T63" fmla="*/ 3 h 68"/>
                <a:gd name="T64" fmla="*/ 66 w 85"/>
                <a:gd name="T65" fmla="*/ 8 h 68"/>
                <a:gd name="T66" fmla="*/ 66 w 85"/>
                <a:gd name="T67" fmla="*/ 8 h 68"/>
                <a:gd name="T68" fmla="*/ 76 w 85"/>
                <a:gd name="T69" fmla="*/ 3 h 68"/>
                <a:gd name="T70" fmla="*/ 82 w 85"/>
                <a:gd name="T71" fmla="*/ 2 h 68"/>
                <a:gd name="T72" fmla="*/ 83 w 85"/>
                <a:gd name="T73" fmla="*/ 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5" h="68">
                  <a:moveTo>
                    <a:pt x="83" y="9"/>
                  </a:moveTo>
                  <a:cubicBezTo>
                    <a:pt x="71" y="25"/>
                    <a:pt x="64" y="44"/>
                    <a:pt x="62" y="66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48"/>
                    <a:pt x="59" y="32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3" y="17"/>
                    <a:pt x="59" y="16"/>
                    <a:pt x="55" y="13"/>
                  </a:cubicBezTo>
                  <a:cubicBezTo>
                    <a:pt x="52" y="16"/>
                    <a:pt x="48" y="17"/>
                    <a:pt x="44" y="17"/>
                  </a:cubicBezTo>
                  <a:cubicBezTo>
                    <a:pt x="39" y="17"/>
                    <a:pt x="34" y="16"/>
                    <a:pt x="30" y="12"/>
                  </a:cubicBezTo>
                  <a:cubicBezTo>
                    <a:pt x="26" y="15"/>
                    <a:pt x="21" y="17"/>
                    <a:pt x="17" y="16"/>
                  </a:cubicBezTo>
                  <a:cubicBezTo>
                    <a:pt x="28" y="38"/>
                    <a:pt x="30" y="59"/>
                    <a:pt x="30" y="66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21" y="68"/>
                    <a:pt x="21" y="68"/>
                    <a:pt x="21" y="68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21" y="58"/>
                    <a:pt x="17" y="3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5" y="0"/>
                    <a:pt x="7" y="1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1" y="5"/>
                    <a:pt x="14" y="7"/>
                    <a:pt x="16" y="7"/>
                  </a:cubicBezTo>
                  <a:cubicBezTo>
                    <a:pt x="20" y="7"/>
                    <a:pt x="23" y="6"/>
                    <a:pt x="27" y="2"/>
                  </a:cubicBezTo>
                  <a:cubicBezTo>
                    <a:pt x="28" y="1"/>
                    <a:pt x="29" y="1"/>
                    <a:pt x="31" y="1"/>
                  </a:cubicBezTo>
                  <a:cubicBezTo>
                    <a:pt x="32" y="1"/>
                    <a:pt x="33" y="2"/>
                    <a:pt x="34" y="3"/>
                  </a:cubicBezTo>
                  <a:cubicBezTo>
                    <a:pt x="37" y="6"/>
                    <a:pt x="40" y="8"/>
                    <a:pt x="43" y="8"/>
                  </a:cubicBezTo>
                  <a:cubicBezTo>
                    <a:pt x="47" y="8"/>
                    <a:pt x="50" y="5"/>
                    <a:pt x="52" y="3"/>
                  </a:cubicBezTo>
                  <a:cubicBezTo>
                    <a:pt x="53" y="2"/>
                    <a:pt x="54" y="1"/>
                    <a:pt x="55" y="1"/>
                  </a:cubicBezTo>
                  <a:cubicBezTo>
                    <a:pt x="57" y="1"/>
                    <a:pt x="58" y="2"/>
                    <a:pt x="59" y="3"/>
                  </a:cubicBezTo>
                  <a:cubicBezTo>
                    <a:pt x="61" y="6"/>
                    <a:pt x="63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70" y="8"/>
                    <a:pt x="73" y="6"/>
                    <a:pt x="76" y="3"/>
                  </a:cubicBezTo>
                  <a:cubicBezTo>
                    <a:pt x="78" y="1"/>
                    <a:pt x="81" y="1"/>
                    <a:pt x="82" y="2"/>
                  </a:cubicBezTo>
                  <a:cubicBezTo>
                    <a:pt x="84" y="4"/>
                    <a:pt x="85" y="7"/>
                    <a:pt x="83" y="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323" y="2659901"/>
            <a:ext cx="7302500" cy="1447800"/>
          </a:xfrm>
          <a:prstGeom prst="rect">
            <a:avLst/>
          </a:prstGeom>
        </p:spPr>
      </p:pic>
      <p:sp>
        <p:nvSpPr>
          <p:cNvPr id="5" name="任意多边形 39"/>
          <p:cNvSpPr/>
          <p:nvPr/>
        </p:nvSpPr>
        <p:spPr>
          <a:xfrm rot="16200000">
            <a:off x="2156604" y="2279907"/>
            <a:ext cx="1204438" cy="1907025"/>
          </a:xfrm>
          <a:custGeom>
            <a:avLst/>
            <a:gdLst>
              <a:gd name="connsiteX0" fmla="*/ 662731 w 1308684"/>
              <a:gd name="connsiteY0" fmla="*/ 2072081 h 2072081"/>
              <a:gd name="connsiteX1" fmla="*/ 0 w 1308684"/>
              <a:gd name="connsiteY1" fmla="*/ 1442907 h 2072081"/>
              <a:gd name="connsiteX2" fmla="*/ 0 w 1308684"/>
              <a:gd name="connsiteY2" fmla="*/ 0 h 2072081"/>
              <a:gd name="connsiteX3" fmla="*/ 671120 w 1308684"/>
              <a:gd name="connsiteY3" fmla="*/ 662731 h 2072081"/>
              <a:gd name="connsiteX4" fmla="*/ 1308684 w 1308684"/>
              <a:gd name="connsiteY4" fmla="*/ 25167 h 2072081"/>
              <a:gd name="connsiteX5" fmla="*/ 1308684 w 1308684"/>
              <a:gd name="connsiteY5" fmla="*/ 1442907 h 2072081"/>
              <a:gd name="connsiteX6" fmla="*/ 662731 w 1308684"/>
              <a:gd name="connsiteY6" fmla="*/ 2072081 h 2072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8684" h="2072081">
                <a:moveTo>
                  <a:pt x="662731" y="2072081"/>
                </a:moveTo>
                <a:lnTo>
                  <a:pt x="0" y="1442907"/>
                </a:lnTo>
                <a:lnTo>
                  <a:pt x="0" y="0"/>
                </a:lnTo>
                <a:lnTo>
                  <a:pt x="671120" y="662731"/>
                </a:lnTo>
                <a:lnTo>
                  <a:pt x="1308684" y="25167"/>
                </a:lnTo>
                <a:lnTo>
                  <a:pt x="1308684" y="1442907"/>
                </a:lnTo>
                <a:lnTo>
                  <a:pt x="662731" y="2072081"/>
                </a:lnTo>
                <a:close/>
              </a:path>
            </a:pathLst>
          </a:custGeom>
          <a:solidFill>
            <a:srgbClr val="18478F"/>
          </a:solidFill>
          <a:ln w="22225">
            <a:gradFill flip="none" rotWithShape="1">
              <a:gsLst>
                <a:gs pos="0">
                  <a:srgbClr val="CDCDCD"/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88900" dist="38100" dir="135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539602" y="2952273"/>
            <a:ext cx="439679" cy="562295"/>
            <a:chOff x="1605186" y="572440"/>
            <a:chExt cx="563562" cy="720725"/>
          </a:xfrm>
          <a:solidFill>
            <a:schemeClr val="bg1"/>
          </a:solidFill>
        </p:grpSpPr>
        <p:sp>
          <p:nvSpPr>
            <p:cNvPr id="10" name="Freeform 32"/>
            <p:cNvSpPr/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33"/>
            <p:cNvSpPr/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34"/>
            <p:cNvSpPr/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 rot="13500000">
            <a:off x="1338014" y="553189"/>
            <a:ext cx="291422" cy="291423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 rot="13500000">
            <a:off x="1591471" y="587059"/>
            <a:ext cx="223681" cy="223682"/>
          </a:xfrm>
          <a:prstGeom prst="rect">
            <a:avLst/>
          </a:prstGeom>
          <a:solidFill>
            <a:srgbClr val="18478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圆角矩形 48"/>
          <p:cNvSpPr/>
          <p:nvPr/>
        </p:nvSpPr>
        <p:spPr>
          <a:xfrm rot="2700000">
            <a:off x="451479" y="347642"/>
            <a:ext cx="702516" cy="702516"/>
          </a:xfrm>
          <a:prstGeom prst="roundRect">
            <a:avLst/>
          </a:prstGeom>
          <a:gradFill>
            <a:gsLst>
              <a:gs pos="0">
                <a:srgbClr val="FFFFFF"/>
              </a:gs>
              <a:gs pos="100000">
                <a:schemeClr val="bg1">
                  <a:lumMod val="95000"/>
                </a:schemeClr>
              </a:gs>
            </a:gsLst>
            <a:lin ang="15000000" scaled="0"/>
          </a:gradFill>
          <a:ln w="25400">
            <a:gradFill>
              <a:gsLst>
                <a:gs pos="0">
                  <a:schemeClr val="bg1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</a:ln>
          <a:effectLst>
            <a:outerShdw blurRad="63500" sx="103000" sy="103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514941" y="3015538"/>
            <a:ext cx="497052" cy="736524"/>
            <a:chOff x="1788810" y="2276744"/>
            <a:chExt cx="392113" cy="581026"/>
          </a:xfrm>
          <a:solidFill>
            <a:schemeClr val="bg1"/>
          </a:solidFill>
          <a:effectLst/>
        </p:grpSpPr>
        <p:sp>
          <p:nvSpPr>
            <p:cNvPr id="9" name="Freeform 9"/>
            <p:cNvSpPr>
              <a:spLocks noEditPoints="1"/>
            </p:cNvSpPr>
            <p:nvPr/>
          </p:nvSpPr>
          <p:spPr bwMode="auto">
            <a:xfrm>
              <a:off x="1788810" y="2276744"/>
              <a:ext cx="392113" cy="430213"/>
            </a:xfrm>
            <a:custGeom>
              <a:avLst/>
              <a:gdLst>
                <a:gd name="T0" fmla="*/ 108 w 149"/>
                <a:gd name="T1" fmla="*/ 163 h 163"/>
                <a:gd name="T2" fmla="*/ 35 w 149"/>
                <a:gd name="T3" fmla="*/ 163 h 163"/>
                <a:gd name="T4" fmla="*/ 35 w 149"/>
                <a:gd name="T5" fmla="*/ 158 h 163"/>
                <a:gd name="T6" fmla="*/ 30 w 149"/>
                <a:gd name="T7" fmla="*/ 142 h 163"/>
                <a:gd name="T8" fmla="*/ 21 w 149"/>
                <a:gd name="T9" fmla="*/ 127 h 163"/>
                <a:gd name="T10" fmla="*/ 0 w 149"/>
                <a:gd name="T11" fmla="*/ 74 h 163"/>
                <a:gd name="T12" fmla="*/ 74 w 149"/>
                <a:gd name="T13" fmla="*/ 0 h 163"/>
                <a:gd name="T14" fmla="*/ 149 w 149"/>
                <a:gd name="T15" fmla="*/ 74 h 163"/>
                <a:gd name="T16" fmla="*/ 127 w 149"/>
                <a:gd name="T17" fmla="*/ 127 h 163"/>
                <a:gd name="T18" fmla="*/ 118 w 149"/>
                <a:gd name="T19" fmla="*/ 142 h 163"/>
                <a:gd name="T20" fmla="*/ 114 w 149"/>
                <a:gd name="T21" fmla="*/ 158 h 163"/>
                <a:gd name="T22" fmla="*/ 113 w 149"/>
                <a:gd name="T23" fmla="*/ 163 h 163"/>
                <a:gd name="T24" fmla="*/ 108 w 149"/>
                <a:gd name="T25" fmla="*/ 163 h 163"/>
                <a:gd name="T26" fmla="*/ 46 w 149"/>
                <a:gd name="T27" fmla="*/ 151 h 163"/>
                <a:gd name="T28" fmla="*/ 103 w 149"/>
                <a:gd name="T29" fmla="*/ 151 h 163"/>
                <a:gd name="T30" fmla="*/ 108 w 149"/>
                <a:gd name="T31" fmla="*/ 136 h 163"/>
                <a:gd name="T32" fmla="*/ 117 w 149"/>
                <a:gd name="T33" fmla="*/ 120 h 163"/>
                <a:gd name="T34" fmla="*/ 136 w 149"/>
                <a:gd name="T35" fmla="*/ 74 h 163"/>
                <a:gd name="T36" fmla="*/ 74 w 149"/>
                <a:gd name="T37" fmla="*/ 12 h 163"/>
                <a:gd name="T38" fmla="*/ 12 w 149"/>
                <a:gd name="T39" fmla="*/ 74 h 163"/>
                <a:gd name="T40" fmla="*/ 31 w 149"/>
                <a:gd name="T41" fmla="*/ 120 h 163"/>
                <a:gd name="T42" fmla="*/ 41 w 149"/>
                <a:gd name="T43" fmla="*/ 136 h 163"/>
                <a:gd name="T44" fmla="*/ 46 w 149"/>
                <a:gd name="T45" fmla="*/ 151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" h="163">
                  <a:moveTo>
                    <a:pt x="108" y="163"/>
                  </a:moveTo>
                  <a:cubicBezTo>
                    <a:pt x="35" y="163"/>
                    <a:pt x="35" y="163"/>
                    <a:pt x="35" y="163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3"/>
                    <a:pt x="32" y="144"/>
                    <a:pt x="30" y="142"/>
                  </a:cubicBezTo>
                  <a:cubicBezTo>
                    <a:pt x="28" y="137"/>
                    <a:pt x="24" y="132"/>
                    <a:pt x="21" y="127"/>
                  </a:cubicBezTo>
                  <a:cubicBezTo>
                    <a:pt x="11" y="112"/>
                    <a:pt x="0" y="95"/>
                    <a:pt x="0" y="74"/>
                  </a:cubicBezTo>
                  <a:cubicBezTo>
                    <a:pt x="0" y="33"/>
                    <a:pt x="33" y="0"/>
                    <a:pt x="74" y="0"/>
                  </a:cubicBezTo>
                  <a:cubicBezTo>
                    <a:pt x="115" y="0"/>
                    <a:pt x="149" y="33"/>
                    <a:pt x="149" y="74"/>
                  </a:cubicBezTo>
                  <a:cubicBezTo>
                    <a:pt x="149" y="95"/>
                    <a:pt x="138" y="112"/>
                    <a:pt x="127" y="127"/>
                  </a:cubicBezTo>
                  <a:cubicBezTo>
                    <a:pt x="124" y="132"/>
                    <a:pt x="121" y="137"/>
                    <a:pt x="118" y="142"/>
                  </a:cubicBezTo>
                  <a:cubicBezTo>
                    <a:pt x="117" y="144"/>
                    <a:pt x="115" y="153"/>
                    <a:pt x="114" y="158"/>
                  </a:cubicBezTo>
                  <a:cubicBezTo>
                    <a:pt x="113" y="163"/>
                    <a:pt x="113" y="163"/>
                    <a:pt x="113" y="163"/>
                  </a:cubicBezTo>
                  <a:lnTo>
                    <a:pt x="108" y="163"/>
                  </a:lnTo>
                  <a:close/>
                  <a:moveTo>
                    <a:pt x="46" y="151"/>
                  </a:moveTo>
                  <a:cubicBezTo>
                    <a:pt x="103" y="151"/>
                    <a:pt x="103" y="151"/>
                    <a:pt x="103" y="151"/>
                  </a:cubicBezTo>
                  <a:cubicBezTo>
                    <a:pt x="104" y="146"/>
                    <a:pt x="105" y="139"/>
                    <a:pt x="108" y="136"/>
                  </a:cubicBezTo>
                  <a:cubicBezTo>
                    <a:pt x="111" y="130"/>
                    <a:pt x="114" y="125"/>
                    <a:pt x="117" y="120"/>
                  </a:cubicBezTo>
                  <a:cubicBezTo>
                    <a:pt x="127" y="106"/>
                    <a:pt x="136" y="92"/>
                    <a:pt x="136" y="74"/>
                  </a:cubicBezTo>
                  <a:cubicBezTo>
                    <a:pt x="136" y="40"/>
                    <a:pt x="109" y="12"/>
                    <a:pt x="74" y="12"/>
                  </a:cubicBezTo>
                  <a:cubicBezTo>
                    <a:pt x="40" y="12"/>
                    <a:pt x="12" y="40"/>
                    <a:pt x="12" y="74"/>
                  </a:cubicBezTo>
                  <a:cubicBezTo>
                    <a:pt x="12" y="92"/>
                    <a:pt x="21" y="106"/>
                    <a:pt x="31" y="120"/>
                  </a:cubicBezTo>
                  <a:cubicBezTo>
                    <a:pt x="35" y="125"/>
                    <a:pt x="38" y="130"/>
                    <a:pt x="41" y="136"/>
                  </a:cubicBezTo>
                  <a:cubicBezTo>
                    <a:pt x="43" y="139"/>
                    <a:pt x="45" y="146"/>
                    <a:pt x="46" y="15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Freeform 10"/>
            <p:cNvSpPr/>
            <p:nvPr/>
          </p:nvSpPr>
          <p:spPr bwMode="auto">
            <a:xfrm>
              <a:off x="1884060" y="2729182"/>
              <a:ext cx="195263" cy="128588"/>
            </a:xfrm>
            <a:custGeom>
              <a:avLst/>
              <a:gdLst>
                <a:gd name="T0" fmla="*/ 0 w 74"/>
                <a:gd name="T1" fmla="*/ 0 h 49"/>
                <a:gd name="T2" fmla="*/ 0 w 74"/>
                <a:gd name="T3" fmla="*/ 20 h 49"/>
                <a:gd name="T4" fmla="*/ 37 w 74"/>
                <a:gd name="T5" fmla="*/ 49 h 49"/>
                <a:gd name="T6" fmla="*/ 41 w 74"/>
                <a:gd name="T7" fmla="*/ 49 h 49"/>
                <a:gd name="T8" fmla="*/ 74 w 74"/>
                <a:gd name="T9" fmla="*/ 20 h 49"/>
                <a:gd name="T10" fmla="*/ 74 w 74"/>
                <a:gd name="T11" fmla="*/ 0 h 49"/>
                <a:gd name="T12" fmla="*/ 0 w 74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49">
                  <a:moveTo>
                    <a:pt x="0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36"/>
                    <a:pt x="17" y="49"/>
                    <a:pt x="37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61" y="49"/>
                    <a:pt x="74" y="36"/>
                    <a:pt x="74" y="20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Freeform 11"/>
            <p:cNvSpPr/>
            <p:nvPr/>
          </p:nvSpPr>
          <p:spPr bwMode="auto">
            <a:xfrm>
              <a:off x="1872947" y="2459307"/>
              <a:ext cx="223838" cy="179388"/>
            </a:xfrm>
            <a:custGeom>
              <a:avLst/>
              <a:gdLst>
                <a:gd name="T0" fmla="*/ 83 w 85"/>
                <a:gd name="T1" fmla="*/ 9 h 68"/>
                <a:gd name="T2" fmla="*/ 62 w 85"/>
                <a:gd name="T3" fmla="*/ 66 h 68"/>
                <a:gd name="T4" fmla="*/ 62 w 85"/>
                <a:gd name="T5" fmla="*/ 68 h 68"/>
                <a:gd name="T6" fmla="*/ 52 w 85"/>
                <a:gd name="T7" fmla="*/ 68 h 68"/>
                <a:gd name="T8" fmla="*/ 53 w 85"/>
                <a:gd name="T9" fmla="*/ 66 h 68"/>
                <a:gd name="T10" fmla="*/ 67 w 85"/>
                <a:gd name="T11" fmla="*/ 17 h 68"/>
                <a:gd name="T12" fmla="*/ 67 w 85"/>
                <a:gd name="T13" fmla="*/ 17 h 68"/>
                <a:gd name="T14" fmla="*/ 66 w 85"/>
                <a:gd name="T15" fmla="*/ 17 h 68"/>
                <a:gd name="T16" fmla="*/ 55 w 85"/>
                <a:gd name="T17" fmla="*/ 13 h 68"/>
                <a:gd name="T18" fmla="*/ 44 w 85"/>
                <a:gd name="T19" fmla="*/ 17 h 68"/>
                <a:gd name="T20" fmla="*/ 30 w 85"/>
                <a:gd name="T21" fmla="*/ 12 h 68"/>
                <a:gd name="T22" fmla="*/ 17 w 85"/>
                <a:gd name="T23" fmla="*/ 16 h 68"/>
                <a:gd name="T24" fmla="*/ 30 w 85"/>
                <a:gd name="T25" fmla="*/ 66 h 68"/>
                <a:gd name="T26" fmla="*/ 31 w 85"/>
                <a:gd name="T27" fmla="*/ 68 h 68"/>
                <a:gd name="T28" fmla="*/ 21 w 85"/>
                <a:gd name="T29" fmla="*/ 68 h 68"/>
                <a:gd name="T30" fmla="*/ 21 w 85"/>
                <a:gd name="T31" fmla="*/ 66 h 68"/>
                <a:gd name="T32" fmla="*/ 2 w 85"/>
                <a:gd name="T33" fmla="*/ 9 h 68"/>
                <a:gd name="T34" fmla="*/ 2 w 85"/>
                <a:gd name="T35" fmla="*/ 9 h 68"/>
                <a:gd name="T36" fmla="*/ 1 w 85"/>
                <a:gd name="T37" fmla="*/ 8 h 68"/>
                <a:gd name="T38" fmla="*/ 1 w 85"/>
                <a:gd name="T39" fmla="*/ 8 h 68"/>
                <a:gd name="T40" fmla="*/ 1 w 85"/>
                <a:gd name="T41" fmla="*/ 7 h 68"/>
                <a:gd name="T42" fmla="*/ 2 w 85"/>
                <a:gd name="T43" fmla="*/ 1 h 68"/>
                <a:gd name="T44" fmla="*/ 9 w 85"/>
                <a:gd name="T45" fmla="*/ 3 h 68"/>
                <a:gd name="T46" fmla="*/ 9 w 85"/>
                <a:gd name="T47" fmla="*/ 3 h 68"/>
                <a:gd name="T48" fmla="*/ 16 w 85"/>
                <a:gd name="T49" fmla="*/ 7 h 68"/>
                <a:gd name="T50" fmla="*/ 27 w 85"/>
                <a:gd name="T51" fmla="*/ 2 h 68"/>
                <a:gd name="T52" fmla="*/ 31 w 85"/>
                <a:gd name="T53" fmla="*/ 1 h 68"/>
                <a:gd name="T54" fmla="*/ 34 w 85"/>
                <a:gd name="T55" fmla="*/ 3 h 68"/>
                <a:gd name="T56" fmla="*/ 43 w 85"/>
                <a:gd name="T57" fmla="*/ 8 h 68"/>
                <a:gd name="T58" fmla="*/ 52 w 85"/>
                <a:gd name="T59" fmla="*/ 3 h 68"/>
                <a:gd name="T60" fmla="*/ 55 w 85"/>
                <a:gd name="T61" fmla="*/ 1 h 68"/>
                <a:gd name="T62" fmla="*/ 59 w 85"/>
                <a:gd name="T63" fmla="*/ 3 h 68"/>
                <a:gd name="T64" fmla="*/ 66 w 85"/>
                <a:gd name="T65" fmla="*/ 8 h 68"/>
                <a:gd name="T66" fmla="*/ 66 w 85"/>
                <a:gd name="T67" fmla="*/ 8 h 68"/>
                <a:gd name="T68" fmla="*/ 76 w 85"/>
                <a:gd name="T69" fmla="*/ 3 h 68"/>
                <a:gd name="T70" fmla="*/ 82 w 85"/>
                <a:gd name="T71" fmla="*/ 2 h 68"/>
                <a:gd name="T72" fmla="*/ 83 w 85"/>
                <a:gd name="T73" fmla="*/ 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5" h="68">
                  <a:moveTo>
                    <a:pt x="83" y="9"/>
                  </a:moveTo>
                  <a:cubicBezTo>
                    <a:pt x="71" y="25"/>
                    <a:pt x="64" y="44"/>
                    <a:pt x="62" y="66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48"/>
                    <a:pt x="59" y="32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3" y="17"/>
                    <a:pt x="59" y="16"/>
                    <a:pt x="55" y="13"/>
                  </a:cubicBezTo>
                  <a:cubicBezTo>
                    <a:pt x="52" y="16"/>
                    <a:pt x="48" y="17"/>
                    <a:pt x="44" y="17"/>
                  </a:cubicBezTo>
                  <a:cubicBezTo>
                    <a:pt x="39" y="17"/>
                    <a:pt x="34" y="16"/>
                    <a:pt x="30" y="12"/>
                  </a:cubicBezTo>
                  <a:cubicBezTo>
                    <a:pt x="26" y="15"/>
                    <a:pt x="21" y="17"/>
                    <a:pt x="17" y="16"/>
                  </a:cubicBezTo>
                  <a:cubicBezTo>
                    <a:pt x="28" y="38"/>
                    <a:pt x="30" y="59"/>
                    <a:pt x="30" y="66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21" y="68"/>
                    <a:pt x="21" y="68"/>
                    <a:pt x="21" y="68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21" y="58"/>
                    <a:pt x="17" y="3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5" y="0"/>
                    <a:pt x="7" y="1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1" y="5"/>
                    <a:pt x="14" y="7"/>
                    <a:pt x="16" y="7"/>
                  </a:cubicBezTo>
                  <a:cubicBezTo>
                    <a:pt x="20" y="7"/>
                    <a:pt x="23" y="6"/>
                    <a:pt x="27" y="2"/>
                  </a:cubicBezTo>
                  <a:cubicBezTo>
                    <a:pt x="28" y="1"/>
                    <a:pt x="29" y="1"/>
                    <a:pt x="31" y="1"/>
                  </a:cubicBezTo>
                  <a:cubicBezTo>
                    <a:pt x="32" y="1"/>
                    <a:pt x="33" y="2"/>
                    <a:pt x="34" y="3"/>
                  </a:cubicBezTo>
                  <a:cubicBezTo>
                    <a:pt x="37" y="6"/>
                    <a:pt x="40" y="8"/>
                    <a:pt x="43" y="8"/>
                  </a:cubicBezTo>
                  <a:cubicBezTo>
                    <a:pt x="47" y="8"/>
                    <a:pt x="50" y="5"/>
                    <a:pt x="52" y="3"/>
                  </a:cubicBezTo>
                  <a:cubicBezTo>
                    <a:pt x="53" y="2"/>
                    <a:pt x="54" y="1"/>
                    <a:pt x="55" y="1"/>
                  </a:cubicBezTo>
                  <a:cubicBezTo>
                    <a:pt x="57" y="1"/>
                    <a:pt x="58" y="2"/>
                    <a:pt x="59" y="3"/>
                  </a:cubicBezTo>
                  <a:cubicBezTo>
                    <a:pt x="61" y="6"/>
                    <a:pt x="63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70" y="8"/>
                    <a:pt x="73" y="6"/>
                    <a:pt x="76" y="3"/>
                  </a:cubicBezTo>
                  <a:cubicBezTo>
                    <a:pt x="78" y="1"/>
                    <a:pt x="81" y="1"/>
                    <a:pt x="82" y="2"/>
                  </a:cubicBezTo>
                  <a:cubicBezTo>
                    <a:pt x="84" y="4"/>
                    <a:pt x="85" y="7"/>
                    <a:pt x="83" y="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任意多边形 39"/>
          <p:cNvSpPr/>
          <p:nvPr/>
        </p:nvSpPr>
        <p:spPr>
          <a:xfrm rot="16200000">
            <a:off x="2156604" y="2279907"/>
            <a:ext cx="1204438" cy="1907025"/>
          </a:xfrm>
          <a:custGeom>
            <a:avLst/>
            <a:gdLst>
              <a:gd name="connsiteX0" fmla="*/ 662731 w 1308684"/>
              <a:gd name="connsiteY0" fmla="*/ 2072081 h 2072081"/>
              <a:gd name="connsiteX1" fmla="*/ 0 w 1308684"/>
              <a:gd name="connsiteY1" fmla="*/ 1442907 h 2072081"/>
              <a:gd name="connsiteX2" fmla="*/ 0 w 1308684"/>
              <a:gd name="connsiteY2" fmla="*/ 0 h 2072081"/>
              <a:gd name="connsiteX3" fmla="*/ 671120 w 1308684"/>
              <a:gd name="connsiteY3" fmla="*/ 662731 h 2072081"/>
              <a:gd name="connsiteX4" fmla="*/ 1308684 w 1308684"/>
              <a:gd name="connsiteY4" fmla="*/ 25167 h 2072081"/>
              <a:gd name="connsiteX5" fmla="*/ 1308684 w 1308684"/>
              <a:gd name="connsiteY5" fmla="*/ 1442907 h 2072081"/>
              <a:gd name="connsiteX6" fmla="*/ 662731 w 1308684"/>
              <a:gd name="connsiteY6" fmla="*/ 2072081 h 2072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8684" h="2072081">
                <a:moveTo>
                  <a:pt x="662731" y="2072081"/>
                </a:moveTo>
                <a:lnTo>
                  <a:pt x="0" y="1442907"/>
                </a:lnTo>
                <a:lnTo>
                  <a:pt x="0" y="0"/>
                </a:lnTo>
                <a:lnTo>
                  <a:pt x="671120" y="662731"/>
                </a:lnTo>
                <a:lnTo>
                  <a:pt x="1308684" y="25167"/>
                </a:lnTo>
                <a:lnTo>
                  <a:pt x="1308684" y="1442907"/>
                </a:lnTo>
                <a:lnTo>
                  <a:pt x="662731" y="2072081"/>
                </a:lnTo>
                <a:close/>
              </a:path>
            </a:pathLst>
          </a:custGeom>
          <a:solidFill>
            <a:srgbClr val="18478F"/>
          </a:solidFill>
          <a:ln w="22225">
            <a:gradFill flip="none" rotWithShape="1">
              <a:gsLst>
                <a:gs pos="0">
                  <a:srgbClr val="CDCDCD"/>
                </a:gs>
                <a:gs pos="100000">
                  <a:schemeClr val="bg1"/>
                </a:gs>
              </a:gsLst>
              <a:lin ang="2700000" scaled="1"/>
              <a:tileRect/>
            </a:gradFill>
          </a:ln>
          <a:effectLst>
            <a:innerShdw blurRad="88900" dist="38100" dir="135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539602" y="2952273"/>
            <a:ext cx="439679" cy="562295"/>
            <a:chOff x="1605186" y="572440"/>
            <a:chExt cx="563562" cy="720725"/>
          </a:xfrm>
          <a:solidFill>
            <a:schemeClr val="bg1"/>
          </a:solidFill>
        </p:grpSpPr>
        <p:sp>
          <p:nvSpPr>
            <p:cNvPr id="10" name="Freeform 32"/>
            <p:cNvSpPr/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33"/>
            <p:cNvSpPr/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34"/>
            <p:cNvSpPr/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935095" y="2631440"/>
            <a:ext cx="560387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0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</a:rPr>
              <a:t>Thank You</a:t>
            </a:r>
            <a:endParaRPr lang="en-US" altLang="zh-CN" sz="80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</p:sld>
</file>

<file path=ppt/tags/tag1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1351</Words>
  <Application>WPS 演示</Application>
  <PresentationFormat>宽屏</PresentationFormat>
  <Paragraphs>60</Paragraphs>
  <Slides>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4" baseType="lpstr">
      <vt:lpstr>Arial</vt:lpstr>
      <vt:lpstr>宋体</vt:lpstr>
      <vt:lpstr>Wingdings</vt:lpstr>
      <vt:lpstr>Open Sans</vt:lpstr>
      <vt:lpstr>苹方-简</vt:lpstr>
      <vt:lpstr>Times New Roman</vt:lpstr>
      <vt:lpstr>Gill Sans</vt:lpstr>
      <vt:lpstr>Calibri</vt:lpstr>
      <vt:lpstr>Helvetica Neue</vt:lpstr>
      <vt:lpstr>微软雅黑</vt:lpstr>
      <vt:lpstr>汉仪旗黑</vt:lpstr>
      <vt:lpstr>宋体</vt:lpstr>
      <vt:lpstr>Arial Unicode MS</vt:lpstr>
      <vt:lpstr>汉仪书宋二KW</vt:lpstr>
      <vt:lpstr>Calibri Light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BOSSPPT2017-2018极简风格</dc:title>
  <dc:creator>BOSSPPT 2017-2018</dc:creator>
  <cp:keywords>BOSSPPT顶尖职业文案</cp:keywords>
  <dc:description>BOSSPPT致力于提供高质量，有品质的模板，拒绝垃圾模板！
本模板由bossppt设计师制作或制作师二次制作整理，bossppt为此花费了大量心血。
如果非本店购买，请直接向盗版店进行索赔。
本店淘宝唯一购买网址：https://chinappt.taobao.com</dc:description>
  <dc:subject>BOSSPPT 2017-2018</dc:subject>
  <cp:category>店铺： BOSSPPT顶尖职业文案</cp:category>
  <cp:lastModifiedBy>Catherine</cp:lastModifiedBy>
  <cp:revision>2</cp:revision>
  <dcterms:created xsi:type="dcterms:W3CDTF">2023-11-29T06:40:39Z</dcterms:created>
  <dcterms:modified xsi:type="dcterms:W3CDTF">2023-11-29T06:40:39Z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B7A7BC38D8E42380E7DC6665A00B0FB3_43</vt:lpwstr>
  </property>
  <property fmtid="{D5CDD505-2E9C-101B-9397-08002B2CF9AE}" pid="3" name="KSOProductBuildVer">
    <vt:lpwstr>2052-6.3.0.8471</vt:lpwstr>
  </property>
</Properties>
</file>

<file path=docProps/thumbnail.jpeg>
</file>